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3" r:id="rId14"/>
    <p:sldId id="274" r:id="rId15"/>
    <p:sldId id="275" r:id="rId16"/>
    <p:sldId id="276" r:id="rId17"/>
    <p:sldId id="271" r:id="rId18"/>
    <p:sldId id="272" r:id="rId19"/>
    <p:sldId id="270" r:id="rId20"/>
    <p:sldId id="269" r:id="rId21"/>
    <p:sldId id="277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 Sans" panose="020B0604020202020204" charset="0"/>
      <p:regular r:id="rId27"/>
      <p:bold r:id="rId28"/>
      <p:italic r:id="rId29"/>
      <p:boldItalic r:id="rId30"/>
    </p:embeddedFont>
    <p:embeddedFont>
      <p:font typeface="Nunito Sans ExtraBold" panose="020B0604020202020204" charset="0"/>
      <p:bold r:id="rId31"/>
      <p:italic r:id="rId32"/>
      <p:boldItalic r:id="rId33"/>
    </p:embeddedFont>
    <p:embeddedFont>
      <p:font typeface="Nunito Sans SemiBold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61"/>
    <a:srgbClr val="00AE6F"/>
    <a:srgbClr val="FDB714"/>
    <a:srgbClr val="E82176"/>
    <a:srgbClr val="E71F77"/>
    <a:srgbClr val="00B2E2"/>
    <a:srgbClr val="180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/>
    <p:restoredTop sz="94663"/>
  </p:normalViewPr>
  <p:slideViewPr>
    <p:cSldViewPr snapToGrid="0" snapToObjects="1">
      <p:cViewPr varScale="1">
        <p:scale>
          <a:sx n="86" d="100"/>
          <a:sy n="86" d="100"/>
        </p:scale>
        <p:origin x="51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9BCD-62DF-3A46-8C28-8AF72993B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9DC05-3D6C-D74F-B579-E0F37EBE8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71EA6-9E48-764E-B11E-9617E2CD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DCFC-CA2C-F547-A6D8-5ED3697748C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035FD-8A9B-6E4F-B237-D4BB4501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6822-53DD-944A-9F9B-816D0F12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68EDD-35BC-D942-8D98-08A384D80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8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88ED-AA6D-4648-98E2-6DBF4D0C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000A-D666-3E4E-9C53-47A3B1BD5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A32774-F377-D549-8940-051FFF8C27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245"/>
          <a:stretch/>
        </p:blipFill>
        <p:spPr bwMode="auto">
          <a:xfrm>
            <a:off x="0" y="6600496"/>
            <a:ext cx="12192000" cy="2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9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23333-FB02-6543-A47F-CFFB14D0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61F15-9F4D-A24E-89F9-306DB5BFD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8E9CB-264A-8949-9982-5D8240B5E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fld id="{E39ADCFC-CA2C-F547-A6D8-5ED3697748C8}" type="datetimeFigureOut">
              <a:rPr lang="en-US" smtClean="0"/>
              <a:pPr/>
              <a:t>10/28/2020</a:t>
            </a:fld>
            <a:endParaRPr lang="en-US">
              <a:latin typeface="Nunito Sans" pitchFamily="2" charset="77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E125-F667-B048-B0C8-FEF4EE52A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endParaRPr lang="en-US">
              <a:latin typeface="Nunito Sans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56024-D47D-2D4B-922C-955693170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fld id="{B3468EDD-35BC-D942-8D98-08A384D80A8D}" type="slidenum">
              <a:rPr lang="en-US" smtClean="0"/>
              <a:pPr/>
              <a:t>‹#›</a:t>
            </a:fld>
            <a:endParaRPr lang="en-US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664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8A385E-F46D-2E44-ACB6-46058AFB5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701" y="2629148"/>
            <a:ext cx="7786597" cy="103492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319C3DEE-C5B8-B04A-A885-6BF45EE58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442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001D61"/>
                </a:solidFill>
              </a:rPr>
              <a:t>A program of Invest Buffalo Niagara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00DE5-FB80-8943-BDE6-F01DC8EAD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624" r="-1" b="42876"/>
          <a:stretch/>
        </p:blipFill>
        <p:spPr>
          <a:xfrm>
            <a:off x="0" y="0"/>
            <a:ext cx="60960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CC88D-9740-EF43-8368-D0F5DF2E58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31"/>
          <a:stretch/>
        </p:blipFill>
        <p:spPr>
          <a:xfrm>
            <a:off x="6095999" y="4724401"/>
            <a:ext cx="6096000" cy="2133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393FD-1C38-0D44-B681-0BE9FB327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7208" r="-1"/>
          <a:stretch/>
        </p:blipFill>
        <p:spPr>
          <a:xfrm>
            <a:off x="0" y="4724400"/>
            <a:ext cx="6095999" cy="2133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DF2F4-F81B-A748-943A-1478BEEA28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2" t="23319" r="11221" b="38672"/>
          <a:stretch/>
        </p:blipFill>
        <p:spPr>
          <a:xfrm>
            <a:off x="6095998" y="0"/>
            <a:ext cx="6096000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5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0A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Developing Our Community</a:t>
            </a:r>
          </a:p>
        </p:txBody>
      </p:sp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582DB938-F353-7945-84B8-B1C01F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1692" r="-1" b="5144"/>
          <a:stretch/>
        </p:blipFill>
        <p:spPr>
          <a:xfrm>
            <a:off x="0" y="4213051"/>
            <a:ext cx="6096000" cy="2244548"/>
          </a:xfrm>
          <a:prstGeom prst="rect">
            <a:avLst/>
          </a:prstGeom>
        </p:spPr>
      </p:pic>
      <p:pic>
        <p:nvPicPr>
          <p:cNvPr id="6" name="Picture 5" descr="A large crowd of people&#10;&#10;Description automatically generated">
            <a:extLst>
              <a:ext uri="{FF2B5EF4-FFF2-40B4-BE49-F238E27FC236}">
                <a16:creationId xmlns:a16="http://schemas.microsoft.com/office/drawing/2014/main" id="{A6C85982-1056-B942-93AB-384076D6E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6" t="23013" b="23910"/>
          <a:stretch/>
        </p:blipFill>
        <p:spPr>
          <a:xfrm>
            <a:off x="6185088" y="1455062"/>
            <a:ext cx="6006912" cy="2285665"/>
          </a:xfrm>
          <a:prstGeom prst="rect">
            <a:avLst/>
          </a:prstGeom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07E7B6AC-80EF-8E4F-B8F8-A819E6C9C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" t="3260" r="1" b="15166"/>
          <a:stretch/>
        </p:blipFill>
        <p:spPr bwMode="auto">
          <a:xfrm>
            <a:off x="6185088" y="3845116"/>
            <a:ext cx="6006912" cy="26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E1FE67-35F9-7B40-BD29-39942C434D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12" t="44757" r="16289" b="7623"/>
          <a:stretch/>
        </p:blipFill>
        <p:spPr>
          <a:xfrm>
            <a:off x="0" y="1455061"/>
            <a:ext cx="6096000" cy="26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7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to Come</a:t>
            </a:r>
          </a:p>
        </p:txBody>
      </p:sp>
      <p:pic>
        <p:nvPicPr>
          <p:cNvPr id="5" name="Picture 4" descr="A castle with a clock tower&#10;&#10;Description automatically generated">
            <a:extLst>
              <a:ext uri="{FF2B5EF4-FFF2-40B4-BE49-F238E27FC236}">
                <a16:creationId xmlns:a16="http://schemas.microsoft.com/office/drawing/2014/main" id="{B70E9806-51B8-9840-B8ED-1B79B70269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64" t="9279" r="34131" b="9882"/>
          <a:stretch/>
        </p:blipFill>
        <p:spPr>
          <a:xfrm>
            <a:off x="-1" y="1464109"/>
            <a:ext cx="3729691" cy="5019817"/>
          </a:xfrm>
          <a:prstGeom prst="rect">
            <a:avLst/>
          </a:prstGeom>
        </p:spPr>
      </p:pic>
      <p:pic>
        <p:nvPicPr>
          <p:cNvPr id="6" name="Picture 2" descr="A rendering of the proposed Albright-Knox Art Gallery courtyard. (Image via SOS/Albright-Knox)">
            <a:extLst>
              <a:ext uri="{FF2B5EF4-FFF2-40B4-BE49-F238E27FC236}">
                <a16:creationId xmlns:a16="http://schemas.microsoft.com/office/drawing/2014/main" id="{EC7C3806-71C0-C247-B80D-748F9EA1F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341" r="46451"/>
          <a:stretch/>
        </p:blipFill>
        <p:spPr bwMode="auto">
          <a:xfrm>
            <a:off x="3832347" y="1464109"/>
            <a:ext cx="4189435" cy="501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lasalle park">
            <a:extLst>
              <a:ext uri="{FF2B5EF4-FFF2-40B4-BE49-F238E27FC236}">
                <a16:creationId xmlns:a16="http://schemas.microsoft.com/office/drawing/2014/main" id="{03443485-3615-694F-90C2-1CA10B2F1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6" t="12937" r="20711" b="596"/>
          <a:stretch/>
        </p:blipFill>
        <p:spPr bwMode="auto">
          <a:xfrm>
            <a:off x="8124439" y="1464109"/>
            <a:ext cx="4067561" cy="501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0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A30A5E-1450-0343-A13E-35A505553ADE}"/>
              </a:ext>
            </a:extLst>
          </p:cNvPr>
          <p:cNvSpPr/>
          <p:nvPr/>
        </p:nvSpPr>
        <p:spPr>
          <a:xfrm>
            <a:off x="0" y="3236276"/>
            <a:ext cx="3815910" cy="3247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E71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Big city fun without the big price tag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4E500C-157D-A945-B383-5BA882126189}"/>
              </a:ext>
            </a:extLst>
          </p:cNvPr>
          <p:cNvGrpSpPr/>
          <p:nvPr/>
        </p:nvGrpSpPr>
        <p:grpSpPr>
          <a:xfrm>
            <a:off x="155417" y="3532910"/>
            <a:ext cx="3475875" cy="2739211"/>
            <a:chOff x="-12240" y="3193938"/>
            <a:chExt cx="3475875" cy="27392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00907-A5B7-3247-9200-67DC23C7C1FD}"/>
                </a:ext>
              </a:extLst>
            </p:cNvPr>
            <p:cNvSpPr txBox="1"/>
            <p:nvPr/>
          </p:nvSpPr>
          <p:spPr>
            <a:xfrm>
              <a:off x="-12240" y="3193938"/>
              <a:ext cx="3475875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b="1" dirty="0">
                  <a:solidFill>
                    <a:srgbClr val="001D61"/>
                  </a:solidFill>
                  <a:latin typeface="Nunito Sans" pitchFamily="2" charset="77"/>
                </a:rPr>
                <a:t>Average Ticket Prices</a:t>
              </a:r>
            </a:p>
            <a:p>
              <a:endParaRPr lang="en-US" dirty="0"/>
            </a:p>
            <a:p>
              <a:pPr lvl="3"/>
              <a:r>
                <a:rPr lang="en-US" sz="1200" b="1" dirty="0">
                  <a:latin typeface="Nunito Sans ExtraBold" pitchFamily="2" charset="77"/>
                </a:rPr>
                <a:t>NFL: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Buffalo Bills: $70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New York Jets: $94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New York Giants: $115</a:t>
              </a:r>
            </a:p>
            <a:p>
              <a:pPr lvl="3"/>
              <a:r>
                <a:rPr lang="en-US" sz="800" b="1" dirty="0">
                  <a:latin typeface="Nunito Sans SemiBold" pitchFamily="2" charset="77"/>
                </a:rPr>
                <a:t>Source: Statistics, April 2018</a:t>
              </a:r>
            </a:p>
            <a:p>
              <a:pPr lvl="3"/>
              <a:endParaRPr lang="en-US" sz="1200" b="1" dirty="0">
                <a:latin typeface="Nunito Sans SemiBold" pitchFamily="2" charset="77"/>
              </a:endParaRPr>
            </a:p>
            <a:p>
              <a:pPr lvl="3"/>
              <a:r>
                <a:rPr lang="en-US" sz="1200" b="1" dirty="0">
                  <a:latin typeface="Nunito Sans ExtraBold" pitchFamily="2" charset="77"/>
                </a:rPr>
                <a:t>NHL: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Buffalo </a:t>
              </a:r>
              <a:r>
                <a:rPr lang="en-US" sz="1200" b="1" dirty="0" err="1">
                  <a:latin typeface="Nunito Sans SemiBold" pitchFamily="2" charset="77"/>
                </a:rPr>
                <a:t>Sabres</a:t>
              </a:r>
              <a:r>
                <a:rPr lang="en-US" sz="1200" b="1" dirty="0">
                  <a:latin typeface="Nunito Sans SemiBold" pitchFamily="2" charset="77"/>
                </a:rPr>
                <a:t>: $58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New York Rangers: $180</a:t>
              </a:r>
            </a:p>
            <a:p>
              <a:pPr lvl="3"/>
              <a:r>
                <a:rPr lang="en-US" sz="1200" b="1" dirty="0">
                  <a:latin typeface="Nunito Sans SemiBold" pitchFamily="2" charset="77"/>
                </a:rPr>
                <a:t>New York Islanders: $102</a:t>
              </a:r>
            </a:p>
            <a:p>
              <a:pPr lvl="3"/>
              <a:r>
                <a:rPr lang="en-US" sz="800" b="1" dirty="0">
                  <a:latin typeface="Nunito Sans SemiBold" pitchFamily="2" charset="77"/>
                </a:rPr>
                <a:t>Source: </a:t>
              </a:r>
              <a:r>
                <a:rPr lang="en-US" sz="800" b="1" dirty="0" err="1">
                  <a:latin typeface="Nunito Sans SemiBold" pitchFamily="2" charset="77"/>
                </a:rPr>
                <a:t>SealGeek</a:t>
              </a:r>
              <a:r>
                <a:rPr lang="en-US" sz="800" b="1" dirty="0">
                  <a:latin typeface="Nunito Sans SemiBold" pitchFamily="2" charset="77"/>
                </a:rPr>
                <a:t>, April 2019</a:t>
              </a:r>
            </a:p>
            <a:p>
              <a:pPr lvl="3"/>
              <a:endParaRPr lang="en-US" sz="1200" dirty="0"/>
            </a:p>
          </p:txBody>
        </p:sp>
        <p:pic>
          <p:nvPicPr>
            <p:cNvPr id="7" name="Picture 4" descr="Image result for buffalo sabres logo">
              <a:extLst>
                <a:ext uri="{FF2B5EF4-FFF2-40B4-BE49-F238E27FC236}">
                  <a16:creationId xmlns:a16="http://schemas.microsoft.com/office/drawing/2014/main" id="{65055068-C91A-2A4E-AAFF-D4CBD5022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87" y="4824936"/>
              <a:ext cx="869153" cy="86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59E657E4-7241-D94F-9D4F-E581EA92F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6" t="20260" b="1788"/>
          <a:stretch/>
        </p:blipFill>
        <p:spPr>
          <a:xfrm>
            <a:off x="6967473" y="1416857"/>
            <a:ext cx="5224527" cy="3168997"/>
          </a:xfrm>
          <a:prstGeom prst="rect">
            <a:avLst/>
          </a:prstGeom>
        </p:spPr>
      </p:pic>
      <p:pic>
        <p:nvPicPr>
          <p:cNvPr id="10" name="Picture 2" descr="Image result for buffalo food trucks">
            <a:extLst>
              <a:ext uri="{FF2B5EF4-FFF2-40B4-BE49-F238E27FC236}">
                <a16:creationId xmlns:a16="http://schemas.microsoft.com/office/drawing/2014/main" id="{6B26A203-B108-A544-B485-AA06EE040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3" t="5461" b="6550"/>
          <a:stretch/>
        </p:blipFill>
        <p:spPr bwMode="auto">
          <a:xfrm>
            <a:off x="6967473" y="4699113"/>
            <a:ext cx="2751566" cy="17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plate of food&#10;&#10;Description automatically generated">
            <a:extLst>
              <a:ext uri="{FF2B5EF4-FFF2-40B4-BE49-F238E27FC236}">
                <a16:creationId xmlns:a16="http://schemas.microsoft.com/office/drawing/2014/main" id="{769E49A2-3018-2141-9261-7C24F682CA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1"/>
          <a:stretch/>
        </p:blipFill>
        <p:spPr>
          <a:xfrm>
            <a:off x="9836727" y="4699113"/>
            <a:ext cx="2372788" cy="1784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78EA49-177A-4E4E-8A3A-7D073E609F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56" t="1236" r="1322" b="1327"/>
          <a:stretch/>
        </p:blipFill>
        <p:spPr>
          <a:xfrm>
            <a:off x="3913815" y="4007264"/>
            <a:ext cx="2935970" cy="2476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0B15B1-1543-7548-9D14-20D013479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9"/>
          <a:stretch/>
        </p:blipFill>
        <p:spPr>
          <a:xfrm>
            <a:off x="3913815" y="1416857"/>
            <a:ext cx="2935970" cy="2499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E2A801-AE85-B348-86E5-2E254644FA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54" r="2834" b="3002"/>
          <a:stretch/>
        </p:blipFill>
        <p:spPr>
          <a:xfrm>
            <a:off x="0" y="1416858"/>
            <a:ext cx="3815910" cy="1728124"/>
          </a:xfrm>
          <a:prstGeom prst="rect">
            <a:avLst/>
          </a:prstGeom>
        </p:spPr>
      </p:pic>
      <p:pic>
        <p:nvPicPr>
          <p:cNvPr id="18" name="Picture 2" descr="Buffalo Bills Logo PNG Transparent &amp; SVG Vector - Freebie Supply">
            <a:extLst>
              <a:ext uri="{FF2B5EF4-FFF2-40B4-BE49-F238E27FC236}">
                <a16:creationId xmlns:a16="http://schemas.microsoft.com/office/drawing/2014/main" id="{C61A3660-B5DA-934B-817A-24140BF5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78" y="4122921"/>
            <a:ext cx="1315549" cy="9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8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6" descr="Image result for buffalo ice bike">
            <a:extLst>
              <a:ext uri="{FF2B5EF4-FFF2-40B4-BE49-F238E27FC236}">
                <a16:creationId xmlns:a16="http://schemas.microsoft.com/office/drawing/2014/main" id="{1D7116D1-8A11-FE4B-8FEF-5FF1CB951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8" r="8256" b="1"/>
          <a:stretch/>
        </p:blipFill>
        <p:spPr bwMode="auto">
          <a:xfrm>
            <a:off x="2296" y="10"/>
            <a:ext cx="7395866" cy="4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960DA1E-A821-704B-B3D4-5F8482F16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83" r="3" b="14212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8" name="Picture 4" descr="Image result for riverworks">
            <a:extLst>
              <a:ext uri="{FF2B5EF4-FFF2-40B4-BE49-F238E27FC236}">
                <a16:creationId xmlns:a16="http://schemas.microsoft.com/office/drawing/2014/main" id="{94F7576D-9212-2747-A738-E0898F4A6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71" r="-3" b="5082"/>
          <a:stretch/>
        </p:blipFill>
        <p:spPr bwMode="auto">
          <a:xfrm>
            <a:off x="7499338" y="2324139"/>
            <a:ext cx="4682932" cy="21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8F8577D-FD47-2B48-9129-3963B648B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67" r="3" b="3"/>
          <a:stretch/>
        </p:blipFill>
        <p:spPr bwMode="auto">
          <a:xfrm>
            <a:off x="-3717" y="4566250"/>
            <a:ext cx="4627475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boating in buffalo ny">
            <a:extLst>
              <a:ext uri="{FF2B5EF4-FFF2-40B4-BE49-F238E27FC236}">
                <a16:creationId xmlns:a16="http://schemas.microsoft.com/office/drawing/2014/main" id="{20DF6203-4BDB-5044-AC4A-6AFE5508C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45" r="1" b="4158"/>
          <a:stretch/>
        </p:blipFill>
        <p:spPr bwMode="auto">
          <a:xfrm>
            <a:off x="4713920" y="4566250"/>
            <a:ext cx="7462341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5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tree, water, sky&#10;&#10;Description automatically generated">
            <a:extLst>
              <a:ext uri="{FF2B5EF4-FFF2-40B4-BE49-F238E27FC236}">
                <a16:creationId xmlns:a16="http://schemas.microsoft.com/office/drawing/2014/main" id="{1E38D4BC-6573-FB44-A283-382099997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1" r="-3" b="1328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Picture 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92073F8-1B61-134C-AD77-2C220B37C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r="15590" b="-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3" name="Picture 2" descr="A house with bushes in the background&#10;&#10;Description automatically generated">
            <a:extLst>
              <a:ext uri="{FF2B5EF4-FFF2-40B4-BE49-F238E27FC236}">
                <a16:creationId xmlns:a16="http://schemas.microsoft.com/office/drawing/2014/main" id="{5C4AE959-E0BE-9D48-BA2E-7E7889297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6" r="21905" b="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" name="Picture 3" descr="A group of lawn chairs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36C2846C-A98A-DD46-BC28-E1FB60E9E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01" r="12440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6ABAA324-B80D-AE4D-BFE6-41ECA644E5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" r="32575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FC7CE-38F1-B746-BCDE-985710998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" r="16137" b="-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4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person walking in the snow&#10;&#10;Description automatically generated">
            <a:extLst>
              <a:ext uri="{FF2B5EF4-FFF2-40B4-BE49-F238E27FC236}">
                <a16:creationId xmlns:a16="http://schemas.microsoft.com/office/drawing/2014/main" id="{7AECC59D-FEC5-4D4A-9065-11C6DE2C7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32" t="-1" r="35005" b="-1"/>
          <a:stretch/>
        </p:blipFill>
        <p:spPr>
          <a:xfrm>
            <a:off x="-1" y="10"/>
            <a:ext cx="4393546" cy="6857990"/>
          </a:xfrm>
          <a:prstGeom prst="rect">
            <a:avLst/>
          </a:prstGeom>
        </p:spPr>
      </p:pic>
      <p:pic>
        <p:nvPicPr>
          <p:cNvPr id="16" name="Picture 15" descr="A pink flower is in a garden&#10;&#10;Description automatically generated">
            <a:extLst>
              <a:ext uri="{FF2B5EF4-FFF2-40B4-BE49-F238E27FC236}">
                <a16:creationId xmlns:a16="http://schemas.microsoft.com/office/drawing/2014/main" id="{4E1B2852-95F7-E84E-9A66-61442C93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4" name="Picture 13" descr="A row boat in the water&#10;&#10;Description automatically generated">
            <a:extLst>
              <a:ext uri="{FF2B5EF4-FFF2-40B4-BE49-F238E27FC236}">
                <a16:creationId xmlns:a16="http://schemas.microsoft.com/office/drawing/2014/main" id="{4624C772-C57F-2A41-ABC4-C9EB5469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3" r="8862" b="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BC0530-8F16-4544-BBBA-929855F43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9"/>
          <a:stretch/>
        </p:blipFill>
        <p:spPr>
          <a:xfrm>
            <a:off x="4558145" y="-1"/>
            <a:ext cx="2811911" cy="68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0B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Intellectually Connected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A442D-200C-4343-B458-33A9D71DF430}"/>
              </a:ext>
            </a:extLst>
          </p:cNvPr>
          <p:cNvGrpSpPr/>
          <p:nvPr/>
        </p:nvGrpSpPr>
        <p:grpSpPr>
          <a:xfrm>
            <a:off x="0" y="1470181"/>
            <a:ext cx="3408218" cy="4994256"/>
            <a:chOff x="0" y="1470181"/>
            <a:chExt cx="3192330" cy="4677903"/>
          </a:xfrm>
        </p:grpSpPr>
        <p:pic>
          <p:nvPicPr>
            <p:cNvPr id="5" name="Picture 4" descr="A group of people sitting at a desk&#10;&#10;Description automatically generated">
              <a:extLst>
                <a:ext uri="{FF2B5EF4-FFF2-40B4-BE49-F238E27FC236}">
                  <a16:creationId xmlns:a16="http://schemas.microsoft.com/office/drawing/2014/main" id="{10E5B82C-2C0D-3149-A72A-C6C2CA26C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97" t="6655" r="19697" b="28348"/>
            <a:stretch/>
          </p:blipFill>
          <p:spPr>
            <a:xfrm>
              <a:off x="0" y="3865795"/>
              <a:ext cx="3192330" cy="2282289"/>
            </a:xfrm>
            <a:prstGeom prst="rect">
              <a:avLst/>
            </a:prstGeom>
          </p:spPr>
        </p:pic>
        <p:pic>
          <p:nvPicPr>
            <p:cNvPr id="6" name="Picture 5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FD9ADAE5-DF0E-574A-A9DF-CDAD425BB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47" t="7390" r="8697" b="15235"/>
            <a:stretch/>
          </p:blipFill>
          <p:spPr>
            <a:xfrm>
              <a:off x="0" y="1470181"/>
              <a:ext cx="3192330" cy="22509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26E022-6D29-A94D-BF1C-F823579C71B4}"/>
              </a:ext>
            </a:extLst>
          </p:cNvPr>
          <p:cNvGrpSpPr/>
          <p:nvPr/>
        </p:nvGrpSpPr>
        <p:grpSpPr>
          <a:xfrm>
            <a:off x="3906043" y="1766440"/>
            <a:ext cx="7690216" cy="3687457"/>
            <a:chOff x="4141570" y="2029677"/>
            <a:chExt cx="7690216" cy="36874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E252A8-44AF-EF43-B118-27C118669552}"/>
                </a:ext>
              </a:extLst>
            </p:cNvPr>
            <p:cNvSpPr txBox="1"/>
            <p:nvPr/>
          </p:nvSpPr>
          <p:spPr>
            <a:xfrm>
              <a:off x="4263762" y="2916367"/>
              <a:ext cx="205641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E82176"/>
                  </a:solidFill>
                  <a:latin typeface="Nunito Sans" pitchFamily="2" charset="77"/>
                </a:rPr>
                <a:t>Colleges &amp; universities in Buffalo Niagara region, 28K graduates annually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EEA8B19-9EE0-1341-A7DE-350C5BBD2E5C}"/>
                </a:ext>
              </a:extLst>
            </p:cNvPr>
            <p:cNvSpPr/>
            <p:nvPr/>
          </p:nvSpPr>
          <p:spPr>
            <a:xfrm>
              <a:off x="4141570" y="2473023"/>
              <a:ext cx="2300794" cy="3200400"/>
            </a:xfrm>
            <a:prstGeom prst="roundRect">
              <a:avLst/>
            </a:prstGeom>
            <a:noFill/>
            <a:ln w="69850">
              <a:solidFill>
                <a:srgbClr val="E821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88090CCC-FAF4-434C-8B2D-C5EDEE0C75E1}"/>
                </a:ext>
              </a:extLst>
            </p:cNvPr>
            <p:cNvSpPr txBox="1">
              <a:spLocks/>
            </p:cNvSpPr>
            <p:nvPr/>
          </p:nvSpPr>
          <p:spPr>
            <a:xfrm>
              <a:off x="4666663" y="2029677"/>
              <a:ext cx="1250608" cy="88669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Nunito Sans ExtraBold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solidFill>
                    <a:srgbClr val="E82176"/>
                  </a:solidFill>
                </a:rPr>
                <a:t>21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28591B-822A-6044-B597-2466CCF6E02B}"/>
                </a:ext>
              </a:extLst>
            </p:cNvPr>
            <p:cNvSpPr txBox="1"/>
            <p:nvPr/>
          </p:nvSpPr>
          <p:spPr>
            <a:xfrm>
              <a:off x="6931109" y="2916367"/>
              <a:ext cx="205641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FDB714"/>
                  </a:solidFill>
                  <a:latin typeface="Nunito Sans" pitchFamily="2" charset="77"/>
                </a:rPr>
                <a:t>Colleges and universities </a:t>
              </a:r>
              <a:br>
                <a:rPr lang="en-US" sz="2200" b="1" dirty="0">
                  <a:solidFill>
                    <a:srgbClr val="FDB714"/>
                  </a:solidFill>
                  <a:latin typeface="Nunito Sans" pitchFamily="2" charset="77"/>
                </a:rPr>
              </a:br>
              <a:r>
                <a:rPr lang="en-US" sz="2200" b="1" dirty="0">
                  <a:solidFill>
                    <a:srgbClr val="FDB714"/>
                  </a:solidFill>
                  <a:latin typeface="Nunito Sans" pitchFamily="2" charset="77"/>
                </a:rPr>
                <a:t>in the </a:t>
              </a:r>
              <a:br>
                <a:rPr lang="en-US" sz="2200" b="1" dirty="0">
                  <a:solidFill>
                    <a:srgbClr val="FDB714"/>
                  </a:solidFill>
                  <a:latin typeface="Nunito Sans" pitchFamily="2" charset="77"/>
                </a:rPr>
              </a:br>
              <a:r>
                <a:rPr lang="en-US" sz="2200" b="1" dirty="0">
                  <a:solidFill>
                    <a:srgbClr val="FDB714"/>
                  </a:solidFill>
                  <a:latin typeface="Nunito Sans" pitchFamily="2" charset="77"/>
                </a:rPr>
                <a:t>Buffalo-Rochester Metro Corridor</a:t>
              </a:r>
            </a:p>
            <a:p>
              <a:pPr algn="ctr"/>
              <a:endParaRPr lang="en-US" sz="2200" b="1" dirty="0">
                <a:solidFill>
                  <a:srgbClr val="FDB714"/>
                </a:solidFill>
                <a:latin typeface="Nunito Sans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18DAA4A-15C5-2740-A52E-2C53896BC068}"/>
                </a:ext>
              </a:extLst>
            </p:cNvPr>
            <p:cNvSpPr/>
            <p:nvPr/>
          </p:nvSpPr>
          <p:spPr>
            <a:xfrm>
              <a:off x="6808917" y="2473023"/>
              <a:ext cx="2300794" cy="3200400"/>
            </a:xfrm>
            <a:prstGeom prst="roundRect">
              <a:avLst/>
            </a:prstGeom>
            <a:noFill/>
            <a:ln w="69850">
              <a:solidFill>
                <a:srgbClr val="FDB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2">
              <a:extLst>
                <a:ext uri="{FF2B5EF4-FFF2-40B4-BE49-F238E27FC236}">
                  <a16:creationId xmlns:a16="http://schemas.microsoft.com/office/drawing/2014/main" id="{B981FABC-8C54-1B47-A59F-245FB9F8A52A}"/>
                </a:ext>
              </a:extLst>
            </p:cNvPr>
            <p:cNvSpPr txBox="1">
              <a:spLocks/>
            </p:cNvSpPr>
            <p:nvPr/>
          </p:nvSpPr>
          <p:spPr>
            <a:xfrm>
              <a:off x="7334010" y="2029677"/>
              <a:ext cx="1250608" cy="88669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Nunito Sans ExtraBold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solidFill>
                    <a:srgbClr val="FDB714"/>
                  </a:solidFill>
                </a:rPr>
                <a:t>67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E2FB12-D39A-2F49-88B8-3FAECA630670}"/>
                </a:ext>
              </a:extLst>
            </p:cNvPr>
            <p:cNvSpPr txBox="1"/>
            <p:nvPr/>
          </p:nvSpPr>
          <p:spPr>
            <a:xfrm>
              <a:off x="9653184" y="2916367"/>
              <a:ext cx="205641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  <a:t>technology degrees awarded </a:t>
              </a:r>
              <a:b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</a:br>
              <a: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  <a:t>in 2016 (18.7%) </a:t>
              </a:r>
              <a:b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</a:br>
              <a: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  <a:t>of all </a:t>
              </a:r>
              <a:b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</a:br>
              <a:r>
                <a:rPr lang="en-US" sz="2200" b="1" dirty="0">
                  <a:solidFill>
                    <a:srgbClr val="00AE6F"/>
                  </a:solidFill>
                  <a:latin typeface="Nunito Sans" pitchFamily="2" charset="77"/>
                </a:rPr>
                <a:t>degrees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310869A-2C49-364C-8031-25BA7365F096}"/>
                </a:ext>
              </a:extLst>
            </p:cNvPr>
            <p:cNvSpPr/>
            <p:nvPr/>
          </p:nvSpPr>
          <p:spPr>
            <a:xfrm>
              <a:off x="9530992" y="2473023"/>
              <a:ext cx="2300794" cy="3200400"/>
            </a:xfrm>
            <a:prstGeom prst="roundRect">
              <a:avLst/>
            </a:prstGeom>
            <a:noFill/>
            <a:ln w="69850">
              <a:solidFill>
                <a:srgbClr val="00AE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F922C294-E207-9D48-BE05-3DAC3ED1E3BB}"/>
                </a:ext>
              </a:extLst>
            </p:cNvPr>
            <p:cNvSpPr txBox="1">
              <a:spLocks/>
            </p:cNvSpPr>
            <p:nvPr/>
          </p:nvSpPr>
          <p:spPr>
            <a:xfrm>
              <a:off x="10001357" y="2029677"/>
              <a:ext cx="1360063" cy="88669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Nunito Sans ExtraBold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solidFill>
                    <a:srgbClr val="00AE6F"/>
                  </a:solidFill>
                </a:rPr>
                <a:t>15K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A1877AF-86AD-664C-8BE4-31290973211C}"/>
              </a:ext>
            </a:extLst>
          </p:cNvPr>
          <p:cNvSpPr txBox="1"/>
          <p:nvPr/>
        </p:nvSpPr>
        <p:spPr>
          <a:xfrm>
            <a:off x="4210360" y="5735683"/>
            <a:ext cx="70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D61"/>
                </a:solidFill>
                <a:latin typeface="Nunito Sans" pitchFamily="2" charset="77"/>
              </a:rPr>
              <a:t>Smart people attract smart people</a:t>
            </a:r>
          </a:p>
        </p:txBody>
      </p:sp>
    </p:spTree>
    <p:extLst>
      <p:ext uri="{BB962C8B-B14F-4D97-AF65-F5344CB8AC3E}">
        <p14:creationId xmlns:p14="http://schemas.microsoft.com/office/powerpoint/2010/main" val="410545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room, table&#10;&#10;Description automatically generated">
            <a:extLst>
              <a:ext uri="{FF2B5EF4-FFF2-40B4-BE49-F238E27FC236}">
                <a16:creationId xmlns:a16="http://schemas.microsoft.com/office/drawing/2014/main" id="{2E307DCF-5505-774F-80E0-F126B61B7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3" r="18703" b="30040"/>
          <a:stretch/>
        </p:blipFill>
        <p:spPr>
          <a:xfrm>
            <a:off x="6183889" y="3503057"/>
            <a:ext cx="6008110" cy="3357654"/>
          </a:xfrm>
          <a:prstGeom prst="rect">
            <a:avLst/>
          </a:prstGeom>
        </p:spPr>
      </p:pic>
      <p:pic>
        <p:nvPicPr>
          <p:cNvPr id="5" name="Picture 4" descr="A picture containing person, holding, hand, sitting&#10;&#10;Description automatically generated">
            <a:extLst>
              <a:ext uri="{FF2B5EF4-FFF2-40B4-BE49-F238E27FC236}">
                <a16:creationId xmlns:a16="http://schemas.microsoft.com/office/drawing/2014/main" id="{1EE39C5E-0BC3-834C-B67F-D2317B5D8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78" t="3879" r="13143" b="31582"/>
          <a:stretch/>
        </p:blipFill>
        <p:spPr>
          <a:xfrm>
            <a:off x="0" y="-1"/>
            <a:ext cx="6755960" cy="3503058"/>
          </a:xfrm>
          <a:prstGeom prst="rect">
            <a:avLst/>
          </a:prstGeom>
        </p:spPr>
      </p:pic>
      <p:pic>
        <p:nvPicPr>
          <p:cNvPr id="6" name="Picture 5" descr="A picture containing person, wearing, standing, bus&#10;&#10;Description automatically generated">
            <a:extLst>
              <a:ext uri="{FF2B5EF4-FFF2-40B4-BE49-F238E27FC236}">
                <a16:creationId xmlns:a16="http://schemas.microsoft.com/office/drawing/2014/main" id="{5988B8B0-CCDB-E64C-9ABF-9C732635D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3" r="23403" b="30053"/>
          <a:stretch/>
        </p:blipFill>
        <p:spPr>
          <a:xfrm>
            <a:off x="0" y="3503059"/>
            <a:ext cx="6183890" cy="3357654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E5E5F81-2599-7B4F-922D-ABC6E0F03E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1" r="18352" b="30727"/>
          <a:stretch/>
        </p:blipFill>
        <p:spPr>
          <a:xfrm>
            <a:off x="6183890" y="-2"/>
            <a:ext cx="6008110" cy="35030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788EA5-DE9E-1C4C-91AA-8AB2E3C98939}"/>
              </a:ext>
            </a:extLst>
          </p:cNvPr>
          <p:cNvSpPr txBox="1">
            <a:spLocks/>
          </p:cNvSpPr>
          <p:nvPr/>
        </p:nvSpPr>
        <p:spPr>
          <a:xfrm>
            <a:off x="3515734" y="2708787"/>
            <a:ext cx="5336310" cy="1588536"/>
          </a:xfrm>
          <a:prstGeom prst="rect">
            <a:avLst/>
          </a:prstGeom>
          <a:solidFill>
            <a:srgbClr val="FDB714"/>
          </a:solidFill>
          <a:ln w="41275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Who’s Hiring?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1D61"/>
                </a:solidFill>
              </a:rPr>
              <a:t>Start your search at </a:t>
            </a:r>
            <a:r>
              <a:rPr lang="en-US" sz="2000" b="1" dirty="0" err="1">
                <a:solidFill>
                  <a:srgbClr val="001D61"/>
                </a:solidFill>
              </a:rPr>
              <a:t>BeInBuffalo.com</a:t>
            </a:r>
            <a:endParaRPr lang="en-US" sz="2000" b="1" dirty="0">
              <a:solidFill>
                <a:srgbClr val="001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5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A5B824-06B4-D24A-B701-C7CD6EE2F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5412"/>
            <a:ext cx="6871855" cy="662717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D424CE-C929-F64E-BC2B-B7A1A15EF52B}"/>
              </a:ext>
            </a:extLst>
          </p:cNvPr>
          <p:cNvSpPr txBox="1">
            <a:spLocks/>
          </p:cNvSpPr>
          <p:nvPr/>
        </p:nvSpPr>
        <p:spPr>
          <a:xfrm>
            <a:off x="7162800" y="0"/>
            <a:ext cx="5029200" cy="6858000"/>
          </a:xfrm>
          <a:prstGeom prst="rect">
            <a:avLst/>
          </a:prstGeom>
          <a:solidFill>
            <a:srgbClr val="E82176"/>
          </a:solidFill>
        </p:spPr>
        <p:txBody>
          <a:bodyPr vert="horz" lIns="73152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Nunito Sans ExtraBold" pitchFamily="2" charset="77"/>
              </a:rPr>
              <a:t>Largest</a:t>
            </a:r>
            <a:br>
              <a:rPr lang="en-US" sz="6000" b="1" dirty="0">
                <a:solidFill>
                  <a:schemeClr val="bg1"/>
                </a:solidFill>
                <a:latin typeface="Nunito Sans ExtraBold" pitchFamily="2" charset="77"/>
              </a:rPr>
            </a:br>
            <a:r>
              <a:rPr lang="en-US" sz="6000" b="1" dirty="0">
                <a:solidFill>
                  <a:schemeClr val="bg1"/>
                </a:solidFill>
                <a:latin typeface="Nunito Sans ExtraBold" pitchFamily="2" charset="77"/>
              </a:rPr>
              <a:t>Employers</a:t>
            </a:r>
          </a:p>
        </p:txBody>
      </p:sp>
    </p:spTree>
    <p:extLst>
      <p:ext uri="{BB962C8B-B14F-4D97-AF65-F5344CB8AC3E}">
        <p14:creationId xmlns:p14="http://schemas.microsoft.com/office/powerpoint/2010/main" val="163749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0A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Regional Areas of Strength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4E628-CB86-564B-8492-CD6C98B2016F}"/>
              </a:ext>
            </a:extLst>
          </p:cNvPr>
          <p:cNvSpPr txBox="1"/>
          <p:nvPr/>
        </p:nvSpPr>
        <p:spPr>
          <a:xfrm>
            <a:off x="1042554" y="1924516"/>
            <a:ext cx="10106891" cy="506811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00AE6F"/>
                </a:solidFill>
                <a:effectLst/>
                <a:latin typeface="Nunito Sans SemiBold" pitchFamily="2" charset="77"/>
              </a:rPr>
              <a:t>Agribusiness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AE6F"/>
                </a:solidFill>
                <a:effectLst/>
                <a:latin typeface="Nunito Sans SemiBold" pitchFamily="2" charset="77"/>
              </a:rPr>
              <a:t>Dairy processing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AE6F"/>
                </a:solidFill>
                <a:effectLst/>
                <a:latin typeface="Nunito Sans SemiBold" pitchFamily="2" charset="77"/>
              </a:rPr>
              <a:t>Food processing</a:t>
            </a: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E71F77"/>
                </a:solidFill>
                <a:effectLst/>
                <a:latin typeface="Nunito Sans SemiBold" pitchFamily="2" charset="77"/>
              </a:rPr>
              <a:t>Advanced Business Services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E71F77"/>
                </a:solidFill>
                <a:effectLst/>
                <a:latin typeface="Nunito Sans SemiBold" pitchFamily="2" charset="77"/>
              </a:rPr>
              <a:t>Technology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E71F77"/>
                </a:solidFill>
                <a:effectLst/>
                <a:latin typeface="Nunito Sans SemiBold" pitchFamily="2" charset="77"/>
              </a:rPr>
              <a:t>Back office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E71F77"/>
                </a:solidFill>
                <a:effectLst/>
                <a:latin typeface="Nunito Sans SemiBold" pitchFamily="2" charset="77"/>
              </a:rPr>
              <a:t>Insurance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E71F77"/>
                </a:solidFill>
                <a:latin typeface="Nunito Sans SemiBold" pitchFamily="2" charset="77"/>
              </a:rPr>
              <a:t>Data centers</a:t>
            </a:r>
            <a:endParaRPr lang="en-US" sz="2200" b="1" dirty="0">
              <a:solidFill>
                <a:srgbClr val="E71F77"/>
              </a:solidFill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solidFill>
                <a:srgbClr val="FDB714"/>
              </a:solidFill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FDB714"/>
                </a:solidFill>
                <a:effectLst/>
                <a:latin typeface="Nunito Sans SemiBold" pitchFamily="2" charset="77"/>
              </a:rPr>
              <a:t>Advance Manufacturing 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DB714"/>
                </a:solidFill>
                <a:effectLst/>
                <a:latin typeface="Nunito Sans SemiBold" pitchFamily="2" charset="77"/>
              </a:rPr>
              <a:t>Green energy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DB714"/>
                </a:solidFill>
                <a:effectLst/>
                <a:latin typeface="Nunito Sans SemiBold" pitchFamily="2" charset="77"/>
              </a:rPr>
              <a:t>Electronic components 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DB714"/>
                </a:solidFill>
                <a:effectLst/>
                <a:latin typeface="Nunito Sans SemiBold" pitchFamily="2" charset="77"/>
              </a:rPr>
              <a:t>3D printing</a:t>
            </a:r>
          </a:p>
          <a:p>
            <a:pPr marL="285750" marR="0" lvl="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DB714"/>
                </a:solidFill>
                <a:latin typeface="Nunito Sans SemiBold" pitchFamily="2" charset="77"/>
              </a:rPr>
              <a:t>Sensor technology</a:t>
            </a:r>
            <a:endParaRPr lang="en-US" sz="2200" b="1" dirty="0">
              <a:solidFill>
                <a:srgbClr val="FDB714"/>
              </a:solidFill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00B2E2"/>
                </a:solidFill>
                <a:effectLst/>
                <a:latin typeface="Nunito Sans SemiBold" pitchFamily="2" charset="77"/>
              </a:rPr>
              <a:t>Life Science</a:t>
            </a: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2E2"/>
                </a:solidFill>
                <a:effectLst/>
                <a:latin typeface="Nunito Sans SemiBold" pitchFamily="2" charset="77"/>
              </a:rPr>
              <a:t>Research &amp; Development</a:t>
            </a: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2E2"/>
                </a:solidFill>
                <a:effectLst/>
                <a:latin typeface="Nunito Sans SemiBold" pitchFamily="2" charset="77"/>
              </a:rPr>
              <a:t>Medical Device</a:t>
            </a: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 b="1" dirty="0">
              <a:effectLst/>
              <a:latin typeface="Nunito Sans SemiBold" pitchFamily="2" charset="77"/>
            </a:endParaRPr>
          </a:p>
          <a:p>
            <a:pPr marL="0" marR="0" indent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001D61"/>
                </a:solidFill>
                <a:effectLst/>
                <a:latin typeface="Nunito Sans SemiBold" pitchFamily="2" charset="77"/>
              </a:rPr>
              <a:t>Logistics &amp; Distribution</a:t>
            </a:r>
            <a:endParaRPr lang="en-US" sz="2200" b="1" dirty="0">
              <a:solidFill>
                <a:srgbClr val="001D61"/>
              </a:solidFill>
              <a:effectLst/>
              <a:latin typeface="Nunito Sans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0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74AE88AD-AC49-A647-819E-E977027E1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66" b="36952"/>
          <a:stretch/>
        </p:blipFill>
        <p:spPr>
          <a:xfrm>
            <a:off x="0" y="0"/>
            <a:ext cx="12192000" cy="2460812"/>
          </a:xfrm>
          <a:prstGeom prst="rect">
            <a:avLst/>
          </a:prstGeom>
          <a:effectLst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BA60DF-E1F3-DF45-8709-67C6DA745753}"/>
              </a:ext>
            </a:extLst>
          </p:cNvPr>
          <p:cNvSpPr txBox="1">
            <a:spLocks/>
          </p:cNvSpPr>
          <p:nvPr/>
        </p:nvSpPr>
        <p:spPr>
          <a:xfrm>
            <a:off x="676836" y="3015412"/>
            <a:ext cx="5712498" cy="29921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rgbClr val="001D61"/>
                </a:solidFill>
                <a:latin typeface="Nunito Sans ExtraBold" pitchFamily="2" charset="77"/>
              </a:rPr>
              <a:t>Where life is </a:t>
            </a:r>
            <a:br>
              <a:rPr lang="en-US" sz="6600" b="1" dirty="0">
                <a:solidFill>
                  <a:srgbClr val="001D61"/>
                </a:solidFill>
                <a:latin typeface="Nunito Sans ExtraBold" pitchFamily="2" charset="77"/>
              </a:rPr>
            </a:br>
            <a:r>
              <a:rPr lang="en-US" sz="6600" b="1" dirty="0">
                <a:solidFill>
                  <a:srgbClr val="001D61"/>
                </a:solidFill>
                <a:latin typeface="Nunito Sans ExtraBold" pitchFamily="2" charset="77"/>
              </a:rPr>
              <a:t>in balance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0C68D3-9F5D-6E40-A5F7-62547F671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953" y="3015413"/>
            <a:ext cx="4164106" cy="827173"/>
          </a:xfrm>
          <a:solidFill>
            <a:srgbClr val="E71F77"/>
          </a:solidFill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Live Comfortably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0F7A1F-B7F0-4A49-BEE7-8AE34D689306}"/>
              </a:ext>
            </a:extLst>
          </p:cNvPr>
          <p:cNvSpPr txBox="1">
            <a:spLocks/>
          </p:cNvSpPr>
          <p:nvPr/>
        </p:nvSpPr>
        <p:spPr>
          <a:xfrm>
            <a:off x="6996953" y="4097901"/>
            <a:ext cx="4164106" cy="827173"/>
          </a:xfrm>
          <a:prstGeom prst="rect">
            <a:avLst/>
          </a:prstGeom>
          <a:solidFill>
            <a:srgbClr val="00AE6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Work Productively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9A271-94D5-EC48-96C7-EB5EAE56AAF4}"/>
              </a:ext>
            </a:extLst>
          </p:cNvPr>
          <p:cNvSpPr txBox="1">
            <a:spLocks/>
          </p:cNvSpPr>
          <p:nvPr/>
        </p:nvSpPr>
        <p:spPr>
          <a:xfrm>
            <a:off x="6996953" y="5180389"/>
            <a:ext cx="4164106" cy="827173"/>
          </a:xfrm>
          <a:prstGeom prst="rect">
            <a:avLst/>
          </a:prstGeom>
          <a:solidFill>
            <a:srgbClr val="00B2E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Play Constantly</a:t>
            </a:r>
          </a:p>
        </p:txBody>
      </p:sp>
    </p:spTree>
    <p:extLst>
      <p:ext uri="{BB962C8B-B14F-4D97-AF65-F5344CB8AC3E}">
        <p14:creationId xmlns:p14="http://schemas.microsoft.com/office/powerpoint/2010/main" val="355408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646DF5-0F63-9B46-8728-CF427B2B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201277"/>
            <a:ext cx="7010401" cy="64554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D424CE-C929-F64E-BC2B-B7A1A15EF5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B2E2"/>
          </a:solidFill>
        </p:spPr>
        <p:txBody>
          <a:bodyPr vert="horz" lIns="5486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Nunito Sans ExtraBold" pitchFamily="2" charset="77"/>
              </a:rPr>
              <a:t>Don’t just take our word for it</a:t>
            </a:r>
          </a:p>
        </p:txBody>
      </p:sp>
    </p:spTree>
    <p:extLst>
      <p:ext uri="{BB962C8B-B14F-4D97-AF65-F5344CB8AC3E}">
        <p14:creationId xmlns:p14="http://schemas.microsoft.com/office/powerpoint/2010/main" val="275960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93E18-02B9-6D4A-BCDF-4AB45057E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2" r="16819"/>
          <a:stretch/>
        </p:blipFill>
        <p:spPr>
          <a:xfrm>
            <a:off x="3934693" y="0"/>
            <a:ext cx="4322614" cy="6858000"/>
          </a:xfrm>
          <a:prstGeom prst="rect">
            <a:avLst/>
          </a:prstGeom>
        </p:spPr>
      </p:pic>
      <p:pic>
        <p:nvPicPr>
          <p:cNvPr id="6" name="Picture 5" descr="A picture containing person, indoor, sitting, front&#10;&#10;Description automatically generated">
            <a:extLst>
              <a:ext uri="{FF2B5EF4-FFF2-40B4-BE49-F238E27FC236}">
                <a16:creationId xmlns:a16="http://schemas.microsoft.com/office/drawing/2014/main" id="{1AB620CD-542F-8F45-9A58-436BB5B08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9" r="61888" b="8766"/>
          <a:stretch/>
        </p:blipFill>
        <p:spPr>
          <a:xfrm>
            <a:off x="1" y="9"/>
            <a:ext cx="3990108" cy="6854737"/>
          </a:xfrm>
          <a:prstGeom prst="rect">
            <a:avLst/>
          </a:prstGeom>
        </p:spPr>
      </p:pic>
      <p:pic>
        <p:nvPicPr>
          <p:cNvPr id="7" name="Picture 6" descr="A screenshot of a person&#10;&#10;Description automatically generated">
            <a:extLst>
              <a:ext uri="{FF2B5EF4-FFF2-40B4-BE49-F238E27FC236}">
                <a16:creationId xmlns:a16="http://schemas.microsoft.com/office/drawing/2014/main" id="{C8074F05-63EA-B247-9B27-D2BE38208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3" t="3921" r="63725" b="7844"/>
          <a:stretch/>
        </p:blipFill>
        <p:spPr>
          <a:xfrm>
            <a:off x="8257308" y="-3244"/>
            <a:ext cx="3934691" cy="685799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493C5B9-5968-9C4C-AC3C-3D2313E4D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245"/>
          <a:stretch/>
        </p:blipFill>
        <p:spPr bwMode="auto">
          <a:xfrm>
            <a:off x="0" y="6600496"/>
            <a:ext cx="12192000" cy="2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0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8BD94-0DC3-9E48-BAB3-9EB35D2B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6FFB3FC-75F6-F549-8FB8-B19E68D36F99}"/>
              </a:ext>
            </a:extLst>
          </p:cNvPr>
          <p:cNvSpPr txBox="1">
            <a:spLocks/>
          </p:cNvSpPr>
          <p:nvPr/>
        </p:nvSpPr>
        <p:spPr>
          <a:xfrm>
            <a:off x="6169202" y="0"/>
            <a:ext cx="6022797" cy="1901444"/>
          </a:xfrm>
          <a:prstGeom prst="rect">
            <a:avLst/>
          </a:prstGeom>
          <a:solidFill>
            <a:srgbClr val="E71F77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outdoor, sitting, train, looking&#10;&#10;Description automatically generated">
            <a:extLst>
              <a:ext uri="{FF2B5EF4-FFF2-40B4-BE49-F238E27FC236}">
                <a16:creationId xmlns:a16="http://schemas.microsoft.com/office/drawing/2014/main" id="{573BE031-CC77-7B4B-9EF5-19FD77B533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D73398-71D2-2041-AABC-9D9E90EF3466}"/>
              </a:ext>
            </a:extLst>
          </p:cNvPr>
          <p:cNvSpPr txBox="1">
            <a:spLocks/>
          </p:cNvSpPr>
          <p:nvPr/>
        </p:nvSpPr>
        <p:spPr>
          <a:xfrm>
            <a:off x="886724" y="2286002"/>
            <a:ext cx="4322551" cy="18825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Nunito Sans ExtraBold" pitchFamily="2" charset="77"/>
              </a:rPr>
              <a:t>More time to </a:t>
            </a:r>
            <a:br>
              <a:rPr lang="en-US" sz="4800" b="1" dirty="0">
                <a:solidFill>
                  <a:schemeClr val="bg1"/>
                </a:solidFill>
                <a:latin typeface="Nunito Sans ExtraBold" pitchFamily="2" charset="77"/>
              </a:rPr>
            </a:br>
            <a:r>
              <a:rPr lang="en-US" sz="4800" b="1" dirty="0">
                <a:solidFill>
                  <a:schemeClr val="bg1"/>
                </a:solidFill>
                <a:latin typeface="Nunito Sans ExtraBold" pitchFamily="2" charset="77"/>
              </a:rPr>
              <a:t>work and play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BAA3B8-B5AF-F345-9AA9-D74FEA1ABAB3}"/>
              </a:ext>
            </a:extLst>
          </p:cNvPr>
          <p:cNvSpPr txBox="1">
            <a:spLocks/>
          </p:cNvSpPr>
          <p:nvPr/>
        </p:nvSpPr>
        <p:spPr>
          <a:xfrm>
            <a:off x="886724" y="3892745"/>
            <a:ext cx="4322551" cy="140539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FDB714"/>
                </a:solidFill>
              </a:rPr>
              <a:t>Average commute time is </a:t>
            </a:r>
            <a:br>
              <a:rPr lang="en-US" sz="2200" b="1" dirty="0">
                <a:solidFill>
                  <a:srgbClr val="FDB714"/>
                </a:solidFill>
              </a:rPr>
            </a:br>
            <a:r>
              <a:rPr lang="en-US" sz="2200" b="1" u="sng" dirty="0">
                <a:solidFill>
                  <a:srgbClr val="FDB714"/>
                </a:solidFill>
              </a:rPr>
              <a:t>20.9 minutes</a:t>
            </a:r>
            <a:r>
              <a:rPr lang="en-US" sz="2200" b="1" dirty="0">
                <a:solidFill>
                  <a:srgbClr val="FDB714"/>
                </a:solidFill>
              </a:rPr>
              <a:t>, 4.6 minutes less than the national average.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E80FA5-450F-DD4B-8740-32D75A9D9FC1}"/>
              </a:ext>
            </a:extLst>
          </p:cNvPr>
          <p:cNvSpPr txBox="1">
            <a:spLocks/>
          </p:cNvSpPr>
          <p:nvPr/>
        </p:nvSpPr>
        <p:spPr>
          <a:xfrm>
            <a:off x="886724" y="5325035"/>
            <a:ext cx="4322551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</a:rPr>
              <a:t>NYC’s average annual commute is 67% greater than in Buffalo Niagara, that’s 9.7 days longer!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7654C61-2BD8-1340-99CD-755E7EE9BE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31" y="518739"/>
            <a:ext cx="1469645" cy="1740369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1E067271-2F2D-D54C-94A9-71230E445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3" y="2126648"/>
            <a:ext cx="5014633" cy="4616646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E5E64E-BC19-8349-8F4C-F7617FDF5F87}"/>
              </a:ext>
            </a:extLst>
          </p:cNvPr>
          <p:cNvSpPr txBox="1">
            <a:spLocks/>
          </p:cNvSpPr>
          <p:nvPr/>
        </p:nvSpPr>
        <p:spPr>
          <a:xfrm>
            <a:off x="8756071" y="248024"/>
            <a:ext cx="4142509" cy="140539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Average one-way airfare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from New York is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u="sng" dirty="0">
                <a:solidFill>
                  <a:schemeClr val="bg1"/>
                </a:solidFill>
              </a:rPr>
              <a:t>34.2% more expensive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than in Buffalo Niagara</a:t>
            </a:r>
          </a:p>
        </p:txBody>
      </p:sp>
      <p:pic>
        <p:nvPicPr>
          <p:cNvPr id="24" name="Picture 23" descr="Icon, arrow&#10;&#10;Description automatically generated">
            <a:extLst>
              <a:ext uri="{FF2B5EF4-FFF2-40B4-BE49-F238E27FC236}">
                <a16:creationId xmlns:a16="http://schemas.microsoft.com/office/drawing/2014/main" id="{EBB5AFFF-9943-0A41-B942-AFAC902BB3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272" y="-678867"/>
            <a:ext cx="3075709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2FC7D95-822A-7C48-B2B1-72C04BF9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8" t="9688" r="4159" b="71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33929E-B106-FA4D-9365-F68B7D557FA9}"/>
              </a:ext>
            </a:extLst>
          </p:cNvPr>
          <p:cNvSpPr txBox="1">
            <a:spLocks/>
          </p:cNvSpPr>
          <p:nvPr/>
        </p:nvSpPr>
        <p:spPr>
          <a:xfrm>
            <a:off x="804004" y="317842"/>
            <a:ext cx="5003088" cy="18825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180258"/>
                </a:solidFill>
                <a:latin typeface="Nunito Sans ExtraBold" pitchFamily="2" charset="77"/>
              </a:rPr>
              <a:t>23 Direct flights</a:t>
            </a:r>
          </a:p>
        </p:txBody>
      </p:sp>
    </p:spTree>
    <p:extLst>
      <p:ext uri="{BB962C8B-B14F-4D97-AF65-F5344CB8AC3E}">
        <p14:creationId xmlns:p14="http://schemas.microsoft.com/office/powerpoint/2010/main" val="372802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21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91E0C3F-01E7-774E-88E4-8A365D00B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23" b="11366"/>
          <a:stretch/>
        </p:blipFill>
        <p:spPr>
          <a:xfrm>
            <a:off x="-316006" y="268940"/>
            <a:ext cx="12824012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EF42B5-6D29-6B49-A228-FE8500ABE928}"/>
              </a:ext>
            </a:extLst>
          </p:cNvPr>
          <p:cNvGrpSpPr/>
          <p:nvPr/>
        </p:nvGrpSpPr>
        <p:grpSpPr>
          <a:xfrm>
            <a:off x="0" y="14957"/>
            <a:ext cx="12192000" cy="6858001"/>
            <a:chOff x="0" y="-1"/>
            <a:chExt cx="8328212" cy="1654346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63DC4F2B-8864-CA4F-A2DE-3EBF122E4E29}"/>
                </a:ext>
              </a:extLst>
            </p:cNvPr>
            <p:cNvSpPr txBox="1">
              <a:spLocks/>
            </p:cNvSpPr>
            <p:nvPr/>
          </p:nvSpPr>
          <p:spPr>
            <a:xfrm>
              <a:off x="4164106" y="-1"/>
              <a:ext cx="4164106" cy="827173"/>
            </a:xfrm>
            <a:prstGeom prst="rect">
              <a:avLst/>
            </a:prstGeom>
            <a:solidFill>
              <a:srgbClr val="E71F77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58D4A60A-EDC0-6141-A49D-9D0FBEC4C08C}"/>
                </a:ext>
              </a:extLst>
            </p:cNvPr>
            <p:cNvSpPr txBox="1">
              <a:spLocks/>
            </p:cNvSpPr>
            <p:nvPr/>
          </p:nvSpPr>
          <p:spPr>
            <a:xfrm>
              <a:off x="4164106" y="827172"/>
              <a:ext cx="4164106" cy="827173"/>
            </a:xfrm>
            <a:prstGeom prst="rect">
              <a:avLst/>
            </a:prstGeom>
            <a:solidFill>
              <a:srgbClr val="00AE6F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A4A197C2-12F8-7144-9D2D-75A0DD3C045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27172"/>
              <a:ext cx="4164106" cy="827173"/>
            </a:xfrm>
            <a:prstGeom prst="rect">
              <a:avLst/>
            </a:prstGeom>
            <a:solidFill>
              <a:srgbClr val="00B2E2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95E5DB1E-CFAC-3644-9B4B-3C1F405D2D0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4164106" cy="827173"/>
            </a:xfrm>
            <a:prstGeom prst="rect">
              <a:avLst/>
            </a:prstGeom>
            <a:solidFill>
              <a:srgbClr val="001D61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Nunito Sans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9C3F77-9330-F744-ACAE-E43E5EC3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27" r="21815" b="44117"/>
          <a:stretch/>
        </p:blipFill>
        <p:spPr>
          <a:xfrm>
            <a:off x="6411263" y="542353"/>
            <a:ext cx="2178424" cy="204395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0BF510-E589-524B-9CBC-D951F21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03" t="54781" r="17023" b="7965"/>
          <a:stretch/>
        </p:blipFill>
        <p:spPr>
          <a:xfrm>
            <a:off x="8681574" y="618549"/>
            <a:ext cx="3304025" cy="1891565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D3AB08E-0C97-E24E-98C1-00D716625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047"/>
          <a:stretch/>
        </p:blipFill>
        <p:spPr>
          <a:xfrm>
            <a:off x="543862" y="5453848"/>
            <a:ext cx="5023219" cy="140415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B73EDC08-23BC-5E4F-B4F9-6EACDFCF10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51" b="34723"/>
          <a:stretch/>
        </p:blipFill>
        <p:spPr>
          <a:xfrm>
            <a:off x="718673" y="4113933"/>
            <a:ext cx="4419601" cy="1499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4116E6-C1C2-334E-8B70-E0A5DC2304D4}"/>
              </a:ext>
            </a:extLst>
          </p:cNvPr>
          <p:cNvGrpSpPr/>
          <p:nvPr/>
        </p:nvGrpSpPr>
        <p:grpSpPr>
          <a:xfrm>
            <a:off x="413344" y="684936"/>
            <a:ext cx="5246169" cy="2138857"/>
            <a:chOff x="430306" y="777709"/>
            <a:chExt cx="4668890" cy="1903501"/>
          </a:xfrm>
        </p:grpSpPr>
        <p:pic>
          <p:nvPicPr>
            <p:cNvPr id="8" name="Picture 7" descr="A picture containing clock, meter&#10;&#10;Description automatically generated">
              <a:extLst>
                <a:ext uri="{FF2B5EF4-FFF2-40B4-BE49-F238E27FC236}">
                  <a16:creationId xmlns:a16="http://schemas.microsoft.com/office/drawing/2014/main" id="{D6497011-C1EF-A74B-8AD0-FD1D500B3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9" r="29864" b="44172"/>
            <a:stretch/>
          </p:blipFill>
          <p:spPr>
            <a:xfrm>
              <a:off x="430306" y="777709"/>
              <a:ext cx="1398494" cy="1903501"/>
            </a:xfrm>
            <a:prstGeom prst="rect">
              <a:avLst/>
            </a:prstGeom>
          </p:spPr>
        </p:pic>
        <p:pic>
          <p:nvPicPr>
            <p:cNvPr id="13" name="Picture 12" descr="A picture containing clock, meter&#10;&#10;Description automatically generated">
              <a:extLst>
                <a:ext uri="{FF2B5EF4-FFF2-40B4-BE49-F238E27FC236}">
                  <a16:creationId xmlns:a16="http://schemas.microsoft.com/office/drawing/2014/main" id="{09D900DF-A596-4F40-89C4-E5F5C2A62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0" t="57047" r="2421" b="-1022"/>
            <a:stretch/>
          </p:blipFill>
          <p:spPr>
            <a:xfrm>
              <a:off x="1764325" y="1086949"/>
              <a:ext cx="3334871" cy="1499363"/>
            </a:xfrm>
            <a:prstGeom prst="rect">
              <a:avLst/>
            </a:prstGeom>
          </p:spPr>
        </p:pic>
      </p:grp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13FA2A07-B10C-874F-8D8B-EC3E73688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56" r="28966" b="40636"/>
          <a:stretch/>
        </p:blipFill>
        <p:spPr>
          <a:xfrm>
            <a:off x="9420408" y="3540308"/>
            <a:ext cx="2371163" cy="2909648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C5CA34D1-4ABA-7B49-94B6-27AAFDC4FA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88" t="58859" r="18913" b="8493"/>
          <a:stretch/>
        </p:blipFill>
        <p:spPr>
          <a:xfrm>
            <a:off x="6496428" y="4415092"/>
            <a:ext cx="3146611" cy="160021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1D9A02-CE9E-7743-AC60-06E3BBA31EDE}"/>
              </a:ext>
            </a:extLst>
          </p:cNvPr>
          <p:cNvSpPr txBox="1">
            <a:spLocks/>
          </p:cNvSpPr>
          <p:nvPr/>
        </p:nvSpPr>
        <p:spPr>
          <a:xfrm>
            <a:off x="1" y="3584726"/>
            <a:ext cx="6096000" cy="8875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Nunito Sans" pitchFamily="2" charset="77"/>
              </a:rPr>
              <a:t>Average rent cost comparison</a:t>
            </a:r>
          </a:p>
        </p:txBody>
      </p:sp>
    </p:spTree>
    <p:extLst>
      <p:ext uri="{BB962C8B-B14F-4D97-AF65-F5344CB8AC3E}">
        <p14:creationId xmlns:p14="http://schemas.microsoft.com/office/powerpoint/2010/main" val="228439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om-Megaproject-ppt-11_14_16-5.png">
            <a:extLst>
              <a:ext uri="{FF2B5EF4-FFF2-40B4-BE49-F238E27FC236}">
                <a16:creationId xmlns:a16="http://schemas.microsoft.com/office/drawing/2014/main" id="{E628EF96-E921-7C4C-8885-87052F615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44314" r="-27" b="20972"/>
          <a:stretch/>
        </p:blipFill>
        <p:spPr>
          <a:xfrm>
            <a:off x="20" y="1282"/>
            <a:ext cx="12191980" cy="2136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96A851-E846-4B4F-A7B0-FF342938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10" y="2549029"/>
            <a:ext cx="70294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Median home price is 40% below the national average</a:t>
            </a:r>
          </a:p>
        </p:txBody>
      </p:sp>
      <p:pic>
        <p:nvPicPr>
          <p:cNvPr id="9" name="Graphic 8" descr="House">
            <a:extLst>
              <a:ext uri="{FF2B5EF4-FFF2-40B4-BE49-F238E27FC236}">
                <a16:creationId xmlns:a16="http://schemas.microsoft.com/office/drawing/2014/main" id="{9AA362C8-E0C5-3444-B8D2-AA9C0801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7746" y="2475295"/>
            <a:ext cx="1298864" cy="129886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E7ED190-6386-D646-974D-7731E4F14D23}"/>
              </a:ext>
            </a:extLst>
          </p:cNvPr>
          <p:cNvGrpSpPr/>
          <p:nvPr/>
        </p:nvGrpSpPr>
        <p:grpSpPr>
          <a:xfrm>
            <a:off x="486305" y="4111373"/>
            <a:ext cx="11219390" cy="2261718"/>
            <a:chOff x="1503728" y="4315703"/>
            <a:chExt cx="9153113" cy="1845177"/>
          </a:xfrm>
        </p:grpSpPr>
        <p:sp>
          <p:nvSpPr>
            <p:cNvPr id="24" name="Rectangle: Rounded Corners 21">
              <a:extLst>
                <a:ext uri="{FF2B5EF4-FFF2-40B4-BE49-F238E27FC236}">
                  <a16:creationId xmlns:a16="http://schemas.microsoft.com/office/drawing/2014/main" id="{87A4EBF7-51A1-0D48-B72B-91E2ED66B0E5}"/>
                </a:ext>
              </a:extLst>
            </p:cNvPr>
            <p:cNvSpPr/>
            <p:nvPr/>
          </p:nvSpPr>
          <p:spPr>
            <a:xfrm>
              <a:off x="1729137" y="5245676"/>
              <a:ext cx="852662" cy="584772"/>
            </a:xfrm>
            <a:prstGeom prst="roundRect">
              <a:avLst/>
            </a:prstGeom>
            <a:solidFill>
              <a:srgbClr val="00B2E2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Nunito Sans" pitchFamily="2" charset="77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00BDF-7C6F-1B4C-9B12-B109365577FE}"/>
                </a:ext>
              </a:extLst>
            </p:cNvPr>
            <p:cNvCxnSpPr>
              <a:cxnSpLocks/>
            </p:cNvCxnSpPr>
            <p:nvPr/>
          </p:nvCxnSpPr>
          <p:spPr>
            <a:xfrm>
              <a:off x="1734934" y="4970911"/>
              <a:ext cx="8603686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63E307-FDA6-0145-8070-071B1A12F8B6}"/>
                </a:ext>
              </a:extLst>
            </p:cNvPr>
            <p:cNvSpPr txBox="1"/>
            <p:nvPr/>
          </p:nvSpPr>
          <p:spPr>
            <a:xfrm>
              <a:off x="3019298" y="5169338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Chicago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$243,000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7BDE23-42A7-9B49-911A-62A1BC6F2E6E}"/>
                </a:ext>
              </a:extLst>
            </p:cNvPr>
            <p:cNvSpPr txBox="1"/>
            <p:nvPr/>
          </p:nvSpPr>
          <p:spPr>
            <a:xfrm>
              <a:off x="1503728" y="5357323"/>
              <a:ext cx="1298865" cy="37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Nunito Sans" pitchFamily="2" charset="77"/>
                </a:rPr>
                <a:t>Buffalo  </a:t>
              </a:r>
              <a:br>
                <a:rPr lang="en-US" sz="1200" b="1" dirty="0">
                  <a:solidFill>
                    <a:schemeClr val="bg1"/>
                  </a:solidFill>
                  <a:latin typeface="Nunito Sans" pitchFamily="2" charset="77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Nunito Sans" pitchFamily="2" charset="77"/>
                </a:rPr>
                <a:t>$154,200</a:t>
              </a:r>
              <a:endParaRPr lang="en-US" sz="1200" b="1" dirty="0">
                <a:solidFill>
                  <a:schemeClr val="bg1"/>
                </a:solidFill>
                <a:latin typeface="Nunito Sans" pitchFamily="2" charset="77"/>
                <a:ea typeface="Arial Unicode M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91B373-F5AD-364E-8DAD-A2E451FE6045}"/>
                </a:ext>
              </a:extLst>
            </p:cNvPr>
            <p:cNvSpPr txBox="1"/>
            <p:nvPr/>
          </p:nvSpPr>
          <p:spPr>
            <a:xfrm>
              <a:off x="6861562" y="4326728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Denver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$438,300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EB73CC-8B15-E44A-BAD6-E511DC8905C2}"/>
                </a:ext>
              </a:extLst>
            </p:cNvPr>
            <p:cNvSpPr txBox="1"/>
            <p:nvPr/>
          </p:nvSpPr>
          <p:spPr>
            <a:xfrm>
              <a:off x="5759267" y="4324833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NYC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$403,000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77D535-1505-A44B-8FF0-0623C19DDC62}"/>
                </a:ext>
              </a:extLst>
            </p:cNvPr>
            <p:cNvSpPr txBox="1"/>
            <p:nvPr/>
          </p:nvSpPr>
          <p:spPr>
            <a:xfrm>
              <a:off x="7458150" y="5171232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Boston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$460,300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4BDE4E-E347-7F4E-8091-100AF4DC57D8}"/>
                </a:ext>
              </a:extLst>
            </p:cNvPr>
            <p:cNvSpPr txBox="1"/>
            <p:nvPr/>
          </p:nvSpPr>
          <p:spPr>
            <a:xfrm>
              <a:off x="6264974" y="5169337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Washington DC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$417,400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6AEC37-E35C-104D-963D-384EC91B8EAD}"/>
                </a:ext>
              </a:extLst>
            </p:cNvPr>
            <p:cNvSpPr txBox="1"/>
            <p:nvPr/>
          </p:nvSpPr>
          <p:spPr>
            <a:xfrm>
              <a:off x="7785053" y="4320395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Seattle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$489,600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346F3-6F40-604D-9593-F655BC519777}"/>
                </a:ext>
              </a:extLst>
            </p:cNvPr>
            <p:cNvSpPr txBox="1"/>
            <p:nvPr/>
          </p:nvSpPr>
          <p:spPr>
            <a:xfrm>
              <a:off x="9357976" y="4316718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San Jose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$1,250,000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C33AD-B9EA-DB4E-A4A2-3AC4A703C746}"/>
                </a:ext>
              </a:extLst>
            </p:cNvPr>
            <p:cNvSpPr txBox="1"/>
            <p:nvPr/>
          </p:nvSpPr>
          <p:spPr>
            <a:xfrm>
              <a:off x="2636334" y="4321154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Philadelphia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$240,600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25C706-B30B-8B42-B678-AC3A250EC8E1}"/>
                </a:ext>
              </a:extLst>
            </p:cNvPr>
            <p:cNvSpPr txBox="1"/>
            <p:nvPr/>
          </p:nvSpPr>
          <p:spPr>
            <a:xfrm>
              <a:off x="4752646" y="4315703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Phoenix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$272,700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AB5ADC-5DCE-C14B-9E8D-F38AD144EE29}"/>
                </a:ext>
              </a:extLst>
            </p:cNvPr>
            <p:cNvCxnSpPr/>
            <p:nvPr/>
          </p:nvCxnSpPr>
          <p:spPr>
            <a:xfrm>
              <a:off x="1734934" y="4792957"/>
              <a:ext cx="0" cy="355905"/>
            </a:xfrm>
            <a:prstGeom prst="line">
              <a:avLst/>
            </a:prstGeom>
            <a:ln w="19050">
              <a:solidFill>
                <a:srgbClr val="001D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483CE0-18ED-3843-B95A-8DF5373F5848}"/>
                </a:ext>
              </a:extLst>
            </p:cNvPr>
            <p:cNvCxnSpPr/>
            <p:nvPr/>
          </p:nvCxnSpPr>
          <p:spPr>
            <a:xfrm>
              <a:off x="10338620" y="4792958"/>
              <a:ext cx="0" cy="355905"/>
            </a:xfrm>
            <a:prstGeom prst="line">
              <a:avLst/>
            </a:prstGeom>
            <a:ln w="19050">
              <a:solidFill>
                <a:srgbClr val="001D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B484B3-AAF0-A046-B2AE-136F6B601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9306" y="4970911"/>
              <a:ext cx="0" cy="27476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8A33B6-B144-5344-8F1F-BF86D5BDF150}"/>
                </a:ext>
              </a:extLst>
            </p:cNvPr>
            <p:cNvCxnSpPr/>
            <p:nvPr/>
          </p:nvCxnSpPr>
          <p:spPr>
            <a:xfrm flipV="1">
              <a:off x="3366785" y="4801203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5945A7-A730-3443-81B1-400F86BC7DF4}"/>
                </a:ext>
              </a:extLst>
            </p:cNvPr>
            <p:cNvCxnSpPr/>
            <p:nvPr/>
          </p:nvCxnSpPr>
          <p:spPr>
            <a:xfrm flipV="1">
              <a:off x="3631174" y="4975119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068303E-2D8A-7947-A1E9-F0FB6E878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0121" y="4781341"/>
              <a:ext cx="0" cy="19377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2C57D2-306A-C348-B48C-62DD63A04974}"/>
                </a:ext>
              </a:extLst>
            </p:cNvPr>
            <p:cNvCxnSpPr/>
            <p:nvPr/>
          </p:nvCxnSpPr>
          <p:spPr>
            <a:xfrm flipV="1">
              <a:off x="6368685" y="4806573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7AC27F6-7E18-D748-B1E7-E6FE000DAF57}"/>
                </a:ext>
              </a:extLst>
            </p:cNvPr>
            <p:cNvCxnSpPr/>
            <p:nvPr/>
          </p:nvCxnSpPr>
          <p:spPr>
            <a:xfrm flipV="1">
              <a:off x="6876092" y="4969731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2B26E6-D061-934F-937F-F6DD5C5EC855}"/>
                </a:ext>
              </a:extLst>
            </p:cNvPr>
            <p:cNvCxnSpPr/>
            <p:nvPr/>
          </p:nvCxnSpPr>
          <p:spPr>
            <a:xfrm flipV="1">
              <a:off x="7500027" y="4797603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604735-FAEB-604F-8E4A-82D77B232B1D}"/>
                </a:ext>
              </a:extLst>
            </p:cNvPr>
            <p:cNvCxnSpPr/>
            <p:nvPr/>
          </p:nvCxnSpPr>
          <p:spPr>
            <a:xfrm flipV="1">
              <a:off x="8070184" y="4958973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83A783-7A66-E74F-A3A4-51FC8A254E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441" y="4829877"/>
              <a:ext cx="0" cy="14524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8F4F6A-A391-F74B-BF6F-5A9C3844A2B4}"/>
                </a:ext>
              </a:extLst>
            </p:cNvPr>
            <p:cNvCxnSpPr/>
            <p:nvPr/>
          </p:nvCxnSpPr>
          <p:spPr>
            <a:xfrm flipV="1">
              <a:off x="10038839" y="4808362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059D37-3816-FF4D-AE4C-DA8412E89FE6}"/>
                </a:ext>
              </a:extLst>
            </p:cNvPr>
            <p:cNvSpPr txBox="1"/>
            <p:nvPr/>
          </p:nvSpPr>
          <p:spPr>
            <a:xfrm>
              <a:off x="1655951" y="4403668"/>
              <a:ext cx="1298865" cy="225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Nunito Sans" pitchFamily="2" charset="77"/>
                </a:rPr>
                <a:t>2018, Q4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559712-8B75-6248-8D8F-B981D5DDC74A}"/>
                </a:ext>
              </a:extLst>
            </p:cNvPr>
            <p:cNvSpPr txBox="1"/>
            <p:nvPr/>
          </p:nvSpPr>
          <p:spPr>
            <a:xfrm>
              <a:off x="3544478" y="5699215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Dallas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$254,900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CE54477-7252-0E40-BEC7-72B77A06D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6354" y="4975119"/>
              <a:ext cx="0" cy="69958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613D68-BB05-544E-BEA2-C4777407CB50}"/>
                </a:ext>
              </a:extLst>
            </p:cNvPr>
            <p:cNvSpPr txBox="1"/>
            <p:nvPr/>
          </p:nvSpPr>
          <p:spPr>
            <a:xfrm>
              <a:off x="4230500" y="5158227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Orlando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$265,000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B38022-6B74-1948-B67B-FF091DD00CD7}"/>
                </a:ext>
              </a:extLst>
            </p:cNvPr>
            <p:cNvSpPr txBox="1"/>
            <p:nvPr/>
          </p:nvSpPr>
          <p:spPr>
            <a:xfrm>
              <a:off x="3866850" y="4315703"/>
              <a:ext cx="129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Nunito Sans" pitchFamily="2" charset="77"/>
                </a:rPr>
                <a:t>Nashville</a:t>
              </a:r>
            </a:p>
            <a:p>
              <a:pPr algn="ctr"/>
              <a:r>
                <a:rPr lang="en-US" sz="1200" dirty="0">
                  <a:latin typeface="Nunito Sans" pitchFamily="2" charset="77"/>
                </a:rPr>
                <a:t>$264,000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BCFE273-7503-1340-A521-A6F6480AE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4325" y="4781341"/>
              <a:ext cx="0" cy="19377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564F3A7-96D3-6547-9BA2-8983864479EC}"/>
                </a:ext>
              </a:extLst>
            </p:cNvPr>
            <p:cNvCxnSpPr/>
            <p:nvPr/>
          </p:nvCxnSpPr>
          <p:spPr>
            <a:xfrm flipV="1">
              <a:off x="4874186" y="4975119"/>
              <a:ext cx="0" cy="1697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980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63B4E-A27A-C741-8ADC-F981A8D4318A}"/>
              </a:ext>
            </a:extLst>
          </p:cNvPr>
          <p:cNvSpPr/>
          <p:nvPr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E71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21910-9A1F-814F-9337-6503560E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Where home ownership is a reality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A6E4D1F-174A-EC40-8925-4EE420AD6F50}"/>
              </a:ext>
            </a:extLst>
          </p:cNvPr>
          <p:cNvSpPr txBox="1">
            <a:spLocks/>
          </p:cNvSpPr>
          <p:nvPr/>
        </p:nvSpPr>
        <p:spPr>
          <a:xfrm>
            <a:off x="0" y="4034972"/>
            <a:ext cx="5006328" cy="2470000"/>
          </a:xfrm>
          <a:prstGeom prst="rect">
            <a:avLst/>
          </a:prstGeom>
          <a:solidFill>
            <a:srgbClr val="001D61"/>
          </a:solidFill>
        </p:spPr>
        <p:txBody>
          <a:bodyPr vert="horz" lIns="457200" tIns="365760" rIns="365760" bIns="36576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200" b="1" u="sng" dirty="0">
                <a:solidFill>
                  <a:srgbClr val="00B2E2"/>
                </a:solidFill>
              </a:rPr>
              <a:t>#4 most affordable housing market in the U.S.</a:t>
            </a:r>
            <a:r>
              <a:rPr lang="en-US" sz="2200" b="1" dirty="0">
                <a:solidFill>
                  <a:srgbClr val="00B2E2"/>
                </a:solidFill>
              </a:rPr>
              <a:t> among regions with populations </a:t>
            </a:r>
            <a:br>
              <a:rPr lang="en-US" sz="2200" b="1" dirty="0">
                <a:solidFill>
                  <a:srgbClr val="00B2E2"/>
                </a:solidFill>
              </a:rPr>
            </a:br>
            <a:r>
              <a:rPr lang="en-US" sz="2200" b="1" dirty="0">
                <a:solidFill>
                  <a:srgbClr val="00B2E2"/>
                </a:solidFill>
              </a:rPr>
              <a:t>of at least 500,000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National Association of Homebuilders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94114-64FD-5949-A4E1-886E1C03E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1"/>
          <a:stretch/>
        </p:blipFill>
        <p:spPr>
          <a:xfrm>
            <a:off x="7106855" y="1427126"/>
            <a:ext cx="1686431" cy="1559189"/>
          </a:xfrm>
          <a:prstGeom prst="rect">
            <a:avLst/>
          </a:prstGeom>
        </p:spPr>
      </p:pic>
      <p:pic>
        <p:nvPicPr>
          <p:cNvPr id="9" name="Picture 2" descr="Image result for darwin martin house">
            <a:extLst>
              <a:ext uri="{FF2B5EF4-FFF2-40B4-BE49-F238E27FC236}">
                <a16:creationId xmlns:a16="http://schemas.microsoft.com/office/drawing/2014/main" id="{C7AFAF45-E67F-0940-BDEB-BF91F80CF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7" b="6894"/>
          <a:stretch/>
        </p:blipFill>
        <p:spPr bwMode="auto">
          <a:xfrm>
            <a:off x="-2" y="1427126"/>
            <a:ext cx="4996255" cy="2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5B825-24DC-A644-9EB0-05A80C3B6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75"/>
          <a:stretch/>
        </p:blipFill>
        <p:spPr>
          <a:xfrm>
            <a:off x="5092861" y="1427126"/>
            <a:ext cx="1917387" cy="1559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87100-F73C-7F4A-9F80-36219D20E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38"/>
          <a:stretch/>
        </p:blipFill>
        <p:spPr>
          <a:xfrm>
            <a:off x="5092861" y="3058124"/>
            <a:ext cx="2732660" cy="3446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A4E2D-D16E-6945-84D6-E3C5001265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29"/>
          <a:stretch/>
        </p:blipFill>
        <p:spPr>
          <a:xfrm>
            <a:off x="7912054" y="4679314"/>
            <a:ext cx="4291521" cy="1825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0220C-B40C-3D43-B8B3-3C6FC28829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841" y="1427126"/>
            <a:ext cx="1411602" cy="1559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95227-10F8-EC47-982F-CED09D2F03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22" y="3059284"/>
            <a:ext cx="2533585" cy="1525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D6EE3-6FC4-8A41-9B9A-E9B977B936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145" y="3058125"/>
            <a:ext cx="1672298" cy="1527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CC5766-6235-EB4F-B60A-F2009FFA0A7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893" y="1427126"/>
            <a:ext cx="1794342" cy="15591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625FE8-F806-7047-9A77-5893E79262FC}"/>
              </a:ext>
            </a:extLst>
          </p:cNvPr>
          <p:cNvSpPr/>
          <p:nvPr/>
        </p:nvSpPr>
        <p:spPr>
          <a:xfrm>
            <a:off x="5092861" y="6258750"/>
            <a:ext cx="2732659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Hamburg: $242K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50D94A-9B41-EA40-8963-78A3F89DC6DC}"/>
              </a:ext>
            </a:extLst>
          </p:cNvPr>
          <p:cNvSpPr/>
          <p:nvPr/>
        </p:nvSpPr>
        <p:spPr>
          <a:xfrm>
            <a:off x="7900922" y="4339018"/>
            <a:ext cx="2533585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Lancaster: $350K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BB92FC-2066-0549-B86E-554239ACAD69}"/>
              </a:ext>
            </a:extLst>
          </p:cNvPr>
          <p:cNvSpPr/>
          <p:nvPr/>
        </p:nvSpPr>
        <p:spPr>
          <a:xfrm>
            <a:off x="8889892" y="2731477"/>
            <a:ext cx="1794342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Kenmore: $250K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77E38E-DED2-2846-A62E-B222F42793B0}"/>
              </a:ext>
            </a:extLst>
          </p:cNvPr>
          <p:cNvSpPr/>
          <p:nvPr/>
        </p:nvSpPr>
        <p:spPr>
          <a:xfrm>
            <a:off x="10526891" y="4339018"/>
            <a:ext cx="1665109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Kenmore $219K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78D3C4-A510-D14A-910B-477E5445B4D7}"/>
              </a:ext>
            </a:extLst>
          </p:cNvPr>
          <p:cNvSpPr/>
          <p:nvPr/>
        </p:nvSpPr>
        <p:spPr>
          <a:xfrm>
            <a:off x="7906399" y="6258750"/>
            <a:ext cx="4285601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Getzville: $325K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C7F35E-22B1-DD4B-83D8-BEA8D4A0EC35}"/>
              </a:ext>
            </a:extLst>
          </p:cNvPr>
          <p:cNvSpPr/>
          <p:nvPr/>
        </p:nvSpPr>
        <p:spPr>
          <a:xfrm>
            <a:off x="5092859" y="2731477"/>
            <a:ext cx="1917386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Buffalo: $229K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E7DEA4-D46D-1249-82E7-000732709FDE}"/>
              </a:ext>
            </a:extLst>
          </p:cNvPr>
          <p:cNvSpPr/>
          <p:nvPr/>
        </p:nvSpPr>
        <p:spPr>
          <a:xfrm>
            <a:off x="10780840" y="2731477"/>
            <a:ext cx="1411160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Orchard Park $400K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F3C0DD-E3E2-6642-B536-93D53329889A}"/>
              </a:ext>
            </a:extLst>
          </p:cNvPr>
          <p:cNvSpPr/>
          <p:nvPr/>
        </p:nvSpPr>
        <p:spPr>
          <a:xfrm>
            <a:off x="7106851" y="2731477"/>
            <a:ext cx="1686431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Buffalo: $289K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232989-1F27-8B47-97CE-719F48CCDB63}"/>
              </a:ext>
            </a:extLst>
          </p:cNvPr>
          <p:cNvSpPr/>
          <p:nvPr/>
        </p:nvSpPr>
        <p:spPr>
          <a:xfrm>
            <a:off x="0" y="3727620"/>
            <a:ext cx="2004646" cy="24622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Nunito Sans SemiBold" pitchFamily="2" charset="77"/>
              </a:rPr>
              <a:t>Jewett Pkwy, Buffalo: Priceless</a:t>
            </a:r>
          </a:p>
        </p:txBody>
      </p:sp>
    </p:spTree>
    <p:extLst>
      <p:ext uri="{BB962C8B-B14F-4D97-AF65-F5344CB8AC3E}">
        <p14:creationId xmlns:p14="http://schemas.microsoft.com/office/powerpoint/2010/main" val="385770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377</Words>
  <Application>Microsoft Office PowerPoint</Application>
  <PresentationFormat>Widescreen</PresentationFormat>
  <Paragraphs>104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Nunito Sans SemiBold</vt:lpstr>
      <vt:lpstr>Nunito Sans</vt:lpstr>
      <vt:lpstr>Nunito Sans ExtraBold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Median home price is 40% below the national average</vt:lpstr>
      <vt:lpstr>Where home ownership is a reality</vt:lpstr>
      <vt:lpstr>Developing Our Community</vt:lpstr>
      <vt:lpstr>More to Come</vt:lpstr>
      <vt:lpstr>Big city fun without the big price tag</vt:lpstr>
      <vt:lpstr>PowerPoint Presentation</vt:lpstr>
      <vt:lpstr>PowerPoint Presentation</vt:lpstr>
      <vt:lpstr>PowerPoint Presentation</vt:lpstr>
      <vt:lpstr>Intellectually Connected</vt:lpstr>
      <vt:lpstr>PowerPoint Presentation</vt:lpstr>
      <vt:lpstr>PowerPoint Presentation</vt:lpstr>
      <vt:lpstr>Regional Areas of Strength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Caber</dc:creator>
  <cp:lastModifiedBy>Greg Pokriki</cp:lastModifiedBy>
  <cp:revision>19</cp:revision>
  <dcterms:created xsi:type="dcterms:W3CDTF">2020-10-12T18:08:18Z</dcterms:created>
  <dcterms:modified xsi:type="dcterms:W3CDTF">2020-10-28T14:28:33Z</dcterms:modified>
</cp:coreProperties>
</file>